
<file path=[Content_Types].xml><?xml version="1.0" encoding="utf-8"?>
<Types xmlns="http://schemas.openxmlformats.org/package/2006/content-types">
  <Default ContentType="application/x-fontdata" Extension="fntdata"/>
  <Default ContentType="image/gif" Extension="gif"/>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15"/>
    <p:sldId id="257" r:id="rId16"/>
    <p:sldId id="258" r:id="rId17"/>
    <p:sldId id="259" r:id="rId18"/>
    <p:sldId id="260" r:id="rId19"/>
    <p:sldId id="261" r:id="rId20"/>
    <p:sldId id="262" r:id="rId21"/>
    <p:sldId id="263" r:id="rId22"/>
    <p:sldId id="264" r:id="rId23"/>
    <p:sldId id="265" r:id="rId24"/>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Rubik" charset="1" panose="00000000000000000000"/>
      <p:regular r:id="rId10"/>
    </p:embeddedFont>
    <p:embeddedFont>
      <p:font typeface="Rubik Bold" charset="1" panose="00000000000000000000"/>
      <p:regular r:id="rId11"/>
    </p:embeddedFont>
    <p:embeddedFont>
      <p:font typeface="Rubik Italics" charset="1" panose="00000000000000000000"/>
      <p:regular r:id="rId12"/>
    </p:embeddedFont>
    <p:embeddedFont>
      <p:font typeface="Rubik Bold Italics" charset="1" panose="00000000000000000000"/>
      <p:regular r:id="rId13"/>
    </p:embeddedFont>
    <p:embeddedFont>
      <p:font typeface="Neue Machina UltraBold" charset="1" panose="00000900000000000000"/>
      <p:regular r:id="rId1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slides/slide1.xml" Type="http://schemas.openxmlformats.org/officeDocument/2006/relationships/slide"/><Relationship Id="rId16" Target="slides/slide2.xml" Type="http://schemas.openxmlformats.org/officeDocument/2006/relationships/slide"/><Relationship Id="rId17" Target="slides/slide3.xml" Type="http://schemas.openxmlformats.org/officeDocument/2006/relationships/slide"/><Relationship Id="rId18" Target="slides/slide4.xml" Type="http://schemas.openxmlformats.org/officeDocument/2006/relationships/slide"/><Relationship Id="rId19" Target="slides/slide5.xml" Type="http://schemas.openxmlformats.org/officeDocument/2006/relationships/slide"/><Relationship Id="rId2" Target="presProps.xml" Type="http://schemas.openxmlformats.org/officeDocument/2006/relationships/presProps"/><Relationship Id="rId20" Target="slides/slide6.xml" Type="http://schemas.openxmlformats.org/officeDocument/2006/relationships/slide"/><Relationship Id="rId21" Target="slides/slide7.xml" Type="http://schemas.openxmlformats.org/officeDocument/2006/relationships/slide"/><Relationship Id="rId22" Target="slides/slide8.xml" Type="http://schemas.openxmlformats.org/officeDocument/2006/relationships/slide"/><Relationship Id="rId23" Target="slides/slide9.xml" Type="http://schemas.openxmlformats.org/officeDocument/2006/relationships/slide"/><Relationship Id="rId24" Target="slides/slide10.xml" Type="http://schemas.openxmlformats.org/officeDocument/2006/relationships/slide"/><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9.png" Type="http://schemas.openxmlformats.org/officeDocument/2006/relationships/image"/><Relationship Id="rId4" Target="../media/image16.jpeg" Type="http://schemas.openxmlformats.org/officeDocument/2006/relationships/image"/><Relationship Id="rId5" Target="../media/image17.png" Type="http://schemas.openxmlformats.org/officeDocument/2006/relationships/image"/><Relationship Id="rId6" Target="../media/image18.sv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1.pn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6.gif"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7.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8.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9.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0.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1.jpe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0.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2.png" Type="http://schemas.openxmlformats.org/officeDocument/2006/relationships/image"/><Relationship Id="rId4" Target="../media/image13.svg" Type="http://schemas.openxmlformats.org/officeDocument/2006/relationships/image"/><Relationship Id="rId5" Target="../media/image14.png" Type="http://schemas.openxmlformats.org/officeDocument/2006/relationships/image"/><Relationship Id="rId6" Target="../media/image15.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10002B"/>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alphaModFix amt="65000"/>
          </a:blip>
          <a:srcRect l="0" t="0" r="0" b="0"/>
          <a:stretch>
            <a:fillRect/>
          </a:stretch>
        </p:blipFill>
        <p:spPr>
          <a:xfrm flipH="false" flipV="false" rot="0">
            <a:off x="-2707307" y="4149538"/>
            <a:ext cx="9223562" cy="9223562"/>
          </a:xfrm>
          <a:prstGeom prst="rect">
            <a:avLst/>
          </a:prstGeom>
        </p:spPr>
      </p:pic>
      <p:sp>
        <p:nvSpPr>
          <p:cNvPr name="TextBox 3" id="3"/>
          <p:cNvSpPr txBox="true"/>
          <p:nvPr/>
        </p:nvSpPr>
        <p:spPr>
          <a:xfrm rot="0">
            <a:off x="189693" y="2832100"/>
            <a:ext cx="10396079" cy="4351654"/>
          </a:xfrm>
          <a:prstGeom prst="rect">
            <a:avLst/>
          </a:prstGeom>
        </p:spPr>
        <p:txBody>
          <a:bodyPr anchor="t" rtlCol="false" tIns="0" lIns="0" bIns="0" rIns="0">
            <a:spAutoFit/>
          </a:bodyPr>
          <a:lstStyle/>
          <a:p>
            <a:pPr>
              <a:lnSpc>
                <a:spcPts val="11620"/>
              </a:lnSpc>
              <a:spcBef>
                <a:spcPct val="0"/>
              </a:spcBef>
            </a:pPr>
            <a:r>
              <a:rPr lang="en-US" sz="8300">
                <a:solidFill>
                  <a:srgbClr val="FFFFFF"/>
                </a:solidFill>
                <a:latin typeface="Neue Machina UltraBold"/>
              </a:rPr>
              <a:t>CRYPTO TRACKER WEB APPLICATION</a:t>
            </a:r>
          </a:p>
        </p:txBody>
      </p:sp>
      <p:pic>
        <p:nvPicPr>
          <p:cNvPr name="Picture 4" id="4"/>
          <p:cNvPicPr>
            <a:picLocks noChangeAspect="true"/>
          </p:cNvPicPr>
          <p:nvPr/>
        </p:nvPicPr>
        <p:blipFill>
          <a:blip r:embed="rId2">
            <a:alphaModFix amt="65000"/>
          </a:blip>
          <a:srcRect l="0" t="0" r="0" b="0"/>
          <a:stretch>
            <a:fillRect/>
          </a:stretch>
        </p:blipFill>
        <p:spPr>
          <a:xfrm flipH="false" flipV="false" rot="0">
            <a:off x="10301005" y="-2917571"/>
            <a:ext cx="11027492" cy="11027492"/>
          </a:xfrm>
          <a:prstGeom prst="rect">
            <a:avLst/>
          </a:prstGeom>
        </p:spPr>
      </p:pic>
      <p:pic>
        <p:nvPicPr>
          <p:cNvPr name="Picture 5" id="5"/>
          <p:cNvPicPr>
            <a:picLocks noChangeAspect="true"/>
          </p:cNvPicPr>
          <p:nvPr/>
        </p:nvPicPr>
        <p:blipFill>
          <a:blip r:embed="rId3"/>
          <a:srcRect l="0" t="0" r="0" b="0"/>
          <a:stretch>
            <a:fillRect/>
          </a:stretch>
        </p:blipFill>
        <p:spPr>
          <a:xfrm flipH="false" flipV="false" rot="0">
            <a:off x="10585772" y="1277190"/>
            <a:ext cx="7403983" cy="7732619"/>
          </a:xfrm>
          <a:prstGeom prst="rect">
            <a:avLst/>
          </a:prstGeom>
        </p:spPr>
      </p:pic>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10002B"/>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alphaModFix amt="65000"/>
          </a:blip>
          <a:srcRect l="0" t="0" r="0" b="0"/>
          <a:stretch>
            <a:fillRect/>
          </a:stretch>
        </p:blipFill>
        <p:spPr>
          <a:xfrm flipH="false" flipV="false" rot="0">
            <a:off x="12647519" y="-3583081"/>
            <a:ext cx="9223562" cy="9223562"/>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0">
            <a:off x="4700400" y="1371995"/>
            <a:ext cx="8887200" cy="7543011"/>
          </a:xfrm>
          <a:prstGeom prst="rect">
            <a:avLst/>
          </a:prstGeom>
        </p:spPr>
      </p:pic>
      <p:pic>
        <p:nvPicPr>
          <p:cNvPr name="Picture 4" id="4"/>
          <p:cNvPicPr>
            <a:picLocks noChangeAspect="true"/>
          </p:cNvPicPr>
          <p:nvPr/>
        </p:nvPicPr>
        <p:blipFill>
          <a:blip r:embed="rId4"/>
          <a:srcRect l="2522" t="0" r="164" b="0"/>
          <a:stretch>
            <a:fillRect/>
          </a:stretch>
        </p:blipFill>
        <p:spPr>
          <a:xfrm flipH="false" flipV="false" rot="0">
            <a:off x="6693596" y="3341807"/>
            <a:ext cx="5022550" cy="3432216"/>
          </a:xfrm>
          <a:prstGeom prst="rect">
            <a:avLst/>
          </a:prstGeom>
        </p:spPr>
      </p:pic>
      <p:pic>
        <p:nvPicPr>
          <p:cNvPr name="Picture 5" id="5"/>
          <p:cNvPicPr>
            <a:picLocks noChangeAspect="true"/>
          </p:cNvPicPr>
          <p:nvPr/>
        </p:nvPicPr>
        <p:blipFill>
          <a:blip r:embed="rId2">
            <a:alphaModFix amt="65000"/>
          </a:blip>
          <a:srcRect l="0" t="0" r="0" b="0"/>
          <a:stretch>
            <a:fillRect/>
          </a:stretch>
        </p:blipFill>
        <p:spPr>
          <a:xfrm flipH="false" flipV="false" rot="0">
            <a:off x="-2174403" y="3691253"/>
            <a:ext cx="9223562" cy="9223562"/>
          </a:xfrm>
          <a:prstGeom prst="rect">
            <a:avLst/>
          </a:prstGeom>
        </p:spPr>
      </p:pic>
      <p:pic>
        <p:nvPicPr>
          <p:cNvPr name="Picture 6" id="6"/>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0">
            <a:off x="-831955" y="-1384158"/>
            <a:ext cx="4330022" cy="4345825"/>
          </a:xfrm>
          <a:prstGeom prst="rect">
            <a:avLst/>
          </a:prstGeom>
        </p:spPr>
      </p:pic>
      <p:pic>
        <p:nvPicPr>
          <p:cNvPr name="Picture 7" id="7"/>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0">
            <a:off x="14842609" y="7328872"/>
            <a:ext cx="4330022" cy="4345825"/>
          </a:xfrm>
          <a:prstGeom prst="rect">
            <a:avLst/>
          </a:prstGeom>
        </p:spPr>
      </p:pic>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10002B"/>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25086" r="3742" b="12235"/>
          <a:stretch>
            <a:fillRect/>
          </a:stretch>
        </p:blipFill>
        <p:spPr>
          <a:xfrm flipH="false" flipV="false" rot="0">
            <a:off x="8210526" y="1887547"/>
            <a:ext cx="5855609" cy="2139950"/>
          </a:xfrm>
          <a:prstGeom prst="rect">
            <a:avLst/>
          </a:prstGeom>
        </p:spPr>
      </p:pic>
      <p:pic>
        <p:nvPicPr>
          <p:cNvPr name="Picture 3" id="3"/>
          <p:cNvPicPr>
            <a:picLocks noChangeAspect="true"/>
          </p:cNvPicPr>
          <p:nvPr/>
        </p:nvPicPr>
        <p:blipFill>
          <a:blip r:embed="rId2"/>
          <a:srcRect l="0" t="40289" r="13952" b="30369"/>
          <a:stretch>
            <a:fillRect/>
          </a:stretch>
        </p:blipFill>
        <p:spPr>
          <a:xfrm flipH="false" flipV="false" rot="0">
            <a:off x="8210526" y="5812735"/>
            <a:ext cx="7880815" cy="1508244"/>
          </a:xfrm>
          <a:prstGeom prst="rect">
            <a:avLst/>
          </a:prstGeom>
        </p:spPr>
      </p:pic>
      <p:pic>
        <p:nvPicPr>
          <p:cNvPr name="Picture 4" id="4"/>
          <p:cNvPicPr>
            <a:picLocks noChangeAspect="true"/>
          </p:cNvPicPr>
          <p:nvPr/>
        </p:nvPicPr>
        <p:blipFill>
          <a:blip r:embed="rId2"/>
          <a:srcRect l="0" t="22943" r="3742" b="19861"/>
          <a:stretch>
            <a:fillRect/>
          </a:stretch>
        </p:blipFill>
        <p:spPr>
          <a:xfrm flipH="false" flipV="false" rot="0">
            <a:off x="8210526" y="4383093"/>
            <a:ext cx="2851012" cy="950772"/>
          </a:xfrm>
          <a:prstGeom prst="rect">
            <a:avLst/>
          </a:prstGeom>
        </p:spPr>
      </p:pic>
      <p:pic>
        <p:nvPicPr>
          <p:cNvPr name="Picture 5" id="5"/>
          <p:cNvPicPr>
            <a:picLocks noChangeAspect="true"/>
          </p:cNvPicPr>
          <p:nvPr/>
        </p:nvPicPr>
        <p:blipFill>
          <a:blip r:embed="rId3">
            <a:alphaModFix amt="65000"/>
          </a:blip>
          <a:srcRect l="0" t="0" r="0" b="0"/>
          <a:stretch>
            <a:fillRect/>
          </a:stretch>
        </p:blipFill>
        <p:spPr>
          <a:xfrm flipH="false" flipV="false" rot="0">
            <a:off x="-3126021" y="-2724234"/>
            <a:ext cx="9223562" cy="9223562"/>
          </a:xfrm>
          <a:prstGeom prst="rect">
            <a:avLst/>
          </a:prstGeom>
        </p:spPr>
      </p:pic>
      <p:pic>
        <p:nvPicPr>
          <p:cNvPr name="Picture 6" id="6"/>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494959" y="6214990"/>
            <a:ext cx="7315200" cy="3364992"/>
          </a:xfrm>
          <a:prstGeom prst="rect">
            <a:avLst/>
          </a:prstGeom>
        </p:spPr>
      </p:pic>
      <p:pic>
        <p:nvPicPr>
          <p:cNvPr name="Picture 7" id="7"/>
          <p:cNvPicPr>
            <a:picLocks noChangeAspect="true"/>
          </p:cNvPicPr>
          <p:nvPr/>
        </p:nvPicPr>
        <p:blipFill>
          <a:blip r:embed="rId6"/>
          <a:srcRect l="0" t="0" r="0" b="0"/>
          <a:stretch>
            <a:fillRect/>
          </a:stretch>
        </p:blipFill>
        <p:spPr>
          <a:xfrm flipH="false" flipV="false" rot="0">
            <a:off x="1485760" y="1028700"/>
            <a:ext cx="4606832" cy="4606832"/>
          </a:xfrm>
          <a:prstGeom prst="rect">
            <a:avLst/>
          </a:prstGeom>
        </p:spPr>
      </p:pic>
      <p:sp>
        <p:nvSpPr>
          <p:cNvPr name="TextBox 8" id="8"/>
          <p:cNvSpPr txBox="true"/>
          <p:nvPr/>
        </p:nvSpPr>
        <p:spPr>
          <a:xfrm rot="0">
            <a:off x="8210526" y="1744672"/>
            <a:ext cx="6572554" cy="2282825"/>
          </a:xfrm>
          <a:prstGeom prst="rect">
            <a:avLst/>
          </a:prstGeom>
        </p:spPr>
        <p:txBody>
          <a:bodyPr anchor="t" rtlCol="false" tIns="0" lIns="0" bIns="0" rIns="0">
            <a:spAutoFit/>
          </a:bodyPr>
          <a:lstStyle/>
          <a:p>
            <a:pPr>
              <a:lnSpc>
                <a:spcPts val="9100"/>
              </a:lnSpc>
              <a:spcBef>
                <a:spcPct val="0"/>
              </a:spcBef>
            </a:pPr>
            <a:r>
              <a:rPr lang="en-US" sz="6500">
                <a:solidFill>
                  <a:srgbClr val="FFFFFF"/>
                </a:solidFill>
                <a:latin typeface="Neue Machina UltraBold"/>
              </a:rPr>
              <a:t>Team Members</a:t>
            </a:r>
          </a:p>
        </p:txBody>
      </p:sp>
      <p:pic>
        <p:nvPicPr>
          <p:cNvPr name="Picture 9" id="9"/>
          <p:cNvPicPr>
            <a:picLocks noChangeAspect="true"/>
          </p:cNvPicPr>
          <p:nvPr/>
        </p:nvPicPr>
        <p:blipFill>
          <a:blip r:embed="rId3">
            <a:alphaModFix amt="65000"/>
          </a:blip>
          <a:srcRect l="0" t="0" r="0" b="0"/>
          <a:stretch>
            <a:fillRect/>
          </a:stretch>
        </p:blipFill>
        <p:spPr>
          <a:xfrm flipH="false" flipV="false" rot="0">
            <a:off x="11939831" y="4027497"/>
            <a:ext cx="9223562" cy="9223562"/>
          </a:xfrm>
          <a:prstGeom prst="rect">
            <a:avLst/>
          </a:prstGeom>
        </p:spPr>
      </p:pic>
      <p:sp>
        <p:nvSpPr>
          <p:cNvPr name="TextBox 10" id="10"/>
          <p:cNvSpPr txBox="true"/>
          <p:nvPr/>
        </p:nvSpPr>
        <p:spPr>
          <a:xfrm rot="0">
            <a:off x="8210526" y="4715604"/>
            <a:ext cx="8435856" cy="2331531"/>
          </a:xfrm>
          <a:prstGeom prst="rect">
            <a:avLst/>
          </a:prstGeom>
        </p:spPr>
        <p:txBody>
          <a:bodyPr anchor="t" rtlCol="false" tIns="0" lIns="0" bIns="0" rIns="0">
            <a:spAutoFit/>
          </a:bodyPr>
          <a:lstStyle/>
          <a:p>
            <a:pPr>
              <a:lnSpc>
                <a:spcPts val="5151"/>
              </a:lnSpc>
            </a:pPr>
            <a:r>
              <a:rPr lang="en-US" sz="3199">
                <a:solidFill>
                  <a:srgbClr val="FFFFFF"/>
                </a:solidFill>
                <a:latin typeface="Rubik"/>
              </a:rPr>
              <a:t>CS 5A</a:t>
            </a:r>
          </a:p>
          <a:p>
            <a:pPr>
              <a:lnSpc>
                <a:spcPts val="3541"/>
              </a:lnSpc>
            </a:pPr>
          </a:p>
          <a:p>
            <a:pPr>
              <a:lnSpc>
                <a:spcPts val="4990"/>
              </a:lnSpc>
            </a:pPr>
            <a:r>
              <a:rPr lang="en-US" sz="3099">
                <a:solidFill>
                  <a:srgbClr val="FFFFFF"/>
                </a:solidFill>
                <a:latin typeface="Rubik"/>
              </a:rPr>
              <a:t>AKANKSHA MISHRA        2000290120017</a:t>
            </a:r>
          </a:p>
          <a:p>
            <a:pPr>
              <a:lnSpc>
                <a:spcPts val="4990"/>
              </a:lnSpc>
            </a:pPr>
            <a:r>
              <a:rPr lang="en-US" sz="3099">
                <a:solidFill>
                  <a:srgbClr val="FFFFFF"/>
                </a:solidFill>
                <a:latin typeface="Rubik"/>
              </a:rPr>
              <a:t>ANUSHRAYA SHARMA   2000290120037</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10002B"/>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alphaModFix amt="65000"/>
          </a:blip>
          <a:srcRect l="0" t="0" r="0" b="0"/>
          <a:stretch>
            <a:fillRect/>
          </a:stretch>
        </p:blipFill>
        <p:spPr>
          <a:xfrm flipH="false" flipV="false" rot="0">
            <a:off x="11654168" y="-2926318"/>
            <a:ext cx="9223562" cy="9223562"/>
          </a:xfrm>
          <a:prstGeom prst="rect">
            <a:avLst/>
          </a:prstGeom>
        </p:spPr>
      </p:pic>
      <p:pic>
        <p:nvPicPr>
          <p:cNvPr name="Picture 3" id="3"/>
          <p:cNvPicPr>
            <a:picLocks noChangeAspect="true"/>
          </p:cNvPicPr>
          <p:nvPr/>
        </p:nvPicPr>
        <p:blipFill>
          <a:blip r:embed="rId2">
            <a:alphaModFix amt="65000"/>
          </a:blip>
          <a:srcRect l="0" t="0" r="0" b="0"/>
          <a:stretch>
            <a:fillRect/>
          </a:stretch>
        </p:blipFill>
        <p:spPr>
          <a:xfrm flipH="false" flipV="false" rot="0">
            <a:off x="-3096761" y="4646519"/>
            <a:ext cx="9223562" cy="9223562"/>
          </a:xfrm>
          <a:prstGeom prst="rect">
            <a:avLst/>
          </a:prstGeom>
        </p:spPr>
      </p:pic>
      <p:sp>
        <p:nvSpPr>
          <p:cNvPr name="TextBox 4" id="4"/>
          <p:cNvSpPr txBox="true"/>
          <p:nvPr/>
        </p:nvSpPr>
        <p:spPr>
          <a:xfrm rot="0">
            <a:off x="1028700" y="1542588"/>
            <a:ext cx="8115300" cy="1130300"/>
          </a:xfrm>
          <a:prstGeom prst="rect">
            <a:avLst/>
          </a:prstGeom>
        </p:spPr>
        <p:txBody>
          <a:bodyPr anchor="t" rtlCol="false" tIns="0" lIns="0" bIns="0" rIns="0">
            <a:spAutoFit/>
          </a:bodyPr>
          <a:lstStyle/>
          <a:p>
            <a:pPr>
              <a:lnSpc>
                <a:spcPts val="9100"/>
              </a:lnSpc>
              <a:spcBef>
                <a:spcPct val="0"/>
              </a:spcBef>
            </a:pPr>
            <a:r>
              <a:rPr lang="en-US" sz="6500">
                <a:solidFill>
                  <a:srgbClr val="FFFFFF"/>
                </a:solidFill>
                <a:latin typeface="Neue Machina UltraBold"/>
              </a:rPr>
              <a:t>CONTENTS</a:t>
            </a:r>
          </a:p>
        </p:txBody>
      </p:sp>
      <p:sp>
        <p:nvSpPr>
          <p:cNvPr name="TextBox 5" id="5"/>
          <p:cNvSpPr txBox="true"/>
          <p:nvPr/>
        </p:nvSpPr>
        <p:spPr>
          <a:xfrm rot="0">
            <a:off x="740495" y="3000629"/>
            <a:ext cx="7624298" cy="5776214"/>
          </a:xfrm>
          <a:prstGeom prst="rect">
            <a:avLst/>
          </a:prstGeom>
        </p:spPr>
        <p:txBody>
          <a:bodyPr anchor="t" rtlCol="false" tIns="0" lIns="0" bIns="0" rIns="0">
            <a:spAutoFit/>
          </a:bodyPr>
          <a:lstStyle/>
          <a:p>
            <a:pPr marL="518158" indent="-259079" lvl="1">
              <a:lnSpc>
                <a:spcPts val="3863"/>
              </a:lnSpc>
              <a:buFont typeface="Arial"/>
              <a:buChar char="•"/>
            </a:pPr>
            <a:r>
              <a:rPr lang="en-US" sz="2399">
                <a:solidFill>
                  <a:srgbClr val="FFFFFF"/>
                </a:solidFill>
                <a:latin typeface="Rubik"/>
              </a:rPr>
              <a:t>PROBLEM STATEMENT</a:t>
            </a:r>
          </a:p>
          <a:p>
            <a:pPr>
              <a:lnSpc>
                <a:spcPts val="3863"/>
              </a:lnSpc>
            </a:pPr>
          </a:p>
          <a:p>
            <a:pPr marL="518158" indent="-259079" lvl="1">
              <a:lnSpc>
                <a:spcPts val="3863"/>
              </a:lnSpc>
              <a:buFont typeface="Arial"/>
              <a:buChar char="•"/>
            </a:pPr>
            <a:r>
              <a:rPr lang="en-US" sz="2399">
                <a:solidFill>
                  <a:srgbClr val="FFFFFF"/>
                </a:solidFill>
                <a:latin typeface="Rubik"/>
              </a:rPr>
              <a:t>SOLUTION</a:t>
            </a:r>
          </a:p>
          <a:p>
            <a:pPr>
              <a:lnSpc>
                <a:spcPts val="3863"/>
              </a:lnSpc>
            </a:pPr>
          </a:p>
          <a:p>
            <a:pPr marL="518158" indent="-259079" lvl="1">
              <a:lnSpc>
                <a:spcPts val="3863"/>
              </a:lnSpc>
              <a:buFont typeface="Arial"/>
              <a:buChar char="•"/>
            </a:pPr>
            <a:r>
              <a:rPr lang="en-US" sz="2399">
                <a:solidFill>
                  <a:srgbClr val="FFFFFF"/>
                </a:solidFill>
                <a:latin typeface="Rubik"/>
              </a:rPr>
              <a:t>TECHNOLOGY USED</a:t>
            </a:r>
          </a:p>
          <a:p>
            <a:pPr>
              <a:lnSpc>
                <a:spcPts val="3863"/>
              </a:lnSpc>
            </a:pPr>
          </a:p>
          <a:p>
            <a:pPr marL="518158" indent="-259079" lvl="1">
              <a:lnSpc>
                <a:spcPts val="3863"/>
              </a:lnSpc>
              <a:buFont typeface="Arial"/>
              <a:buChar char="•"/>
            </a:pPr>
            <a:r>
              <a:rPr lang="en-US" sz="2399">
                <a:solidFill>
                  <a:srgbClr val="FFFFFF"/>
                </a:solidFill>
                <a:latin typeface="Rubik"/>
              </a:rPr>
              <a:t>FLOWCHART</a:t>
            </a:r>
          </a:p>
          <a:p>
            <a:pPr>
              <a:lnSpc>
                <a:spcPts val="3863"/>
              </a:lnSpc>
            </a:pPr>
          </a:p>
          <a:p>
            <a:pPr marL="518158" indent="-259079" lvl="1">
              <a:lnSpc>
                <a:spcPts val="3863"/>
              </a:lnSpc>
              <a:buFont typeface="Arial"/>
              <a:buChar char="•"/>
            </a:pPr>
            <a:r>
              <a:rPr lang="en-US" sz="2399">
                <a:solidFill>
                  <a:srgbClr val="FFFFFF"/>
                </a:solidFill>
                <a:latin typeface="Rubik"/>
              </a:rPr>
              <a:t>APPLICATION</a:t>
            </a:r>
          </a:p>
          <a:p>
            <a:pPr>
              <a:lnSpc>
                <a:spcPts val="3863"/>
              </a:lnSpc>
            </a:pPr>
          </a:p>
          <a:p>
            <a:pPr marL="518158" indent="-259079" lvl="1">
              <a:lnSpc>
                <a:spcPts val="3863"/>
              </a:lnSpc>
              <a:buFont typeface="Arial"/>
              <a:buChar char="•"/>
            </a:pPr>
            <a:r>
              <a:rPr lang="en-US" sz="2399">
                <a:solidFill>
                  <a:srgbClr val="FFFFFF"/>
                </a:solidFill>
                <a:latin typeface="Rubik"/>
              </a:rPr>
              <a:t>FUTURE SCOPE</a:t>
            </a:r>
          </a:p>
          <a:p>
            <a:pPr>
              <a:lnSpc>
                <a:spcPts val="3541"/>
              </a:lnSpc>
            </a:pPr>
          </a:p>
        </p:txBody>
      </p:sp>
      <p:pic>
        <p:nvPicPr>
          <p:cNvPr name="Picture 6" id="6"/>
          <p:cNvPicPr>
            <a:picLocks noChangeAspect="true"/>
          </p:cNvPicPr>
          <p:nvPr/>
        </p:nvPicPr>
        <p:blipFill>
          <a:blip r:embed="rId3"/>
          <a:srcRect l="0" t="0" r="0" b="0"/>
          <a:stretch>
            <a:fillRect/>
          </a:stretch>
        </p:blipFill>
        <p:spPr>
          <a:xfrm flipH="false" flipV="false" rot="0">
            <a:off x="10433305" y="1536186"/>
            <a:ext cx="7181826" cy="6179223"/>
          </a:xfrm>
          <a:prstGeom prst="rect">
            <a:avLst/>
          </a:prstGeom>
        </p:spPr>
      </p:pic>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10002B"/>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alphaModFix amt="65000"/>
          </a:blip>
          <a:srcRect l="0" t="0" r="0" b="0"/>
          <a:stretch>
            <a:fillRect/>
          </a:stretch>
        </p:blipFill>
        <p:spPr>
          <a:xfrm flipH="false" flipV="false" rot="0">
            <a:off x="-3068154" y="-2758088"/>
            <a:ext cx="9223562" cy="9223562"/>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0">
            <a:off x="265331" y="3075795"/>
            <a:ext cx="6442514" cy="5701625"/>
          </a:xfrm>
          <a:prstGeom prst="rect">
            <a:avLst/>
          </a:prstGeom>
        </p:spPr>
      </p:pic>
      <p:sp>
        <p:nvSpPr>
          <p:cNvPr name="TextBox 4" id="4"/>
          <p:cNvSpPr txBox="true"/>
          <p:nvPr/>
        </p:nvSpPr>
        <p:spPr>
          <a:xfrm rot="0">
            <a:off x="6951330" y="1710818"/>
            <a:ext cx="10121831" cy="1130300"/>
          </a:xfrm>
          <a:prstGeom prst="rect">
            <a:avLst/>
          </a:prstGeom>
        </p:spPr>
        <p:txBody>
          <a:bodyPr anchor="t" rtlCol="false" tIns="0" lIns="0" bIns="0" rIns="0">
            <a:spAutoFit/>
          </a:bodyPr>
          <a:lstStyle/>
          <a:p>
            <a:pPr>
              <a:lnSpc>
                <a:spcPts val="9100"/>
              </a:lnSpc>
              <a:spcBef>
                <a:spcPct val="0"/>
              </a:spcBef>
            </a:pPr>
            <a:r>
              <a:rPr lang="en-US" sz="6500">
                <a:solidFill>
                  <a:srgbClr val="FFFFFF"/>
                </a:solidFill>
                <a:latin typeface="Neue Machina UltraBold"/>
              </a:rPr>
              <a:t>PROBLEM STATEMENT</a:t>
            </a:r>
          </a:p>
        </p:txBody>
      </p:sp>
      <p:pic>
        <p:nvPicPr>
          <p:cNvPr name="Picture 5" id="5"/>
          <p:cNvPicPr>
            <a:picLocks noChangeAspect="true"/>
          </p:cNvPicPr>
          <p:nvPr/>
        </p:nvPicPr>
        <p:blipFill>
          <a:blip r:embed="rId2">
            <a:alphaModFix amt="65000"/>
          </a:blip>
          <a:srcRect l="0" t="0" r="0" b="0"/>
          <a:stretch>
            <a:fillRect/>
          </a:stretch>
        </p:blipFill>
        <p:spPr>
          <a:xfrm flipH="false" flipV="false" rot="0">
            <a:off x="12825464" y="4646519"/>
            <a:ext cx="9223562" cy="9223562"/>
          </a:xfrm>
          <a:prstGeom prst="rect">
            <a:avLst/>
          </a:prstGeom>
        </p:spPr>
      </p:pic>
      <p:sp>
        <p:nvSpPr>
          <p:cNvPr name="TextBox 6" id="6"/>
          <p:cNvSpPr txBox="true"/>
          <p:nvPr/>
        </p:nvSpPr>
        <p:spPr>
          <a:xfrm rot="0">
            <a:off x="6951330" y="4579844"/>
            <a:ext cx="11101635" cy="4875059"/>
          </a:xfrm>
          <a:prstGeom prst="rect">
            <a:avLst/>
          </a:prstGeom>
        </p:spPr>
        <p:txBody>
          <a:bodyPr anchor="t" rtlCol="false" tIns="0" lIns="0" bIns="0" rIns="0">
            <a:spAutoFit/>
          </a:bodyPr>
          <a:lstStyle/>
          <a:p>
            <a:pPr>
              <a:lnSpc>
                <a:spcPts val="4295"/>
              </a:lnSpc>
              <a:spcBef>
                <a:spcPct val="0"/>
              </a:spcBef>
            </a:pPr>
            <a:r>
              <a:rPr lang="en-US" sz="3068">
                <a:solidFill>
                  <a:srgbClr val="FFFFFF"/>
                </a:solidFill>
                <a:latin typeface="Rubik"/>
              </a:rPr>
              <a:t>Cryptocurrencies form a important aspect and part of our economy, and as it is a fairly new emerging domain, the information resources are widely scattered. This proves to be a major hurdle for potential and new investors as well who want to learn about this domain. Combining information from multiple resources - evaluating which ones to trust at the same time, and doing all this at regular intervals of time (considering the volatality of cryptos) increases the slope of the learning curve involved even more.</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10002B"/>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alphaModFix amt="65000"/>
          </a:blip>
          <a:srcRect l="0" t="0" r="0" b="0"/>
          <a:stretch>
            <a:fillRect/>
          </a:stretch>
        </p:blipFill>
        <p:spPr>
          <a:xfrm flipH="false" flipV="false" rot="0">
            <a:off x="12647519" y="-3583081"/>
            <a:ext cx="9223562" cy="9223562"/>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0">
            <a:off x="8372100" y="1371995"/>
            <a:ext cx="8887200" cy="7543011"/>
          </a:xfrm>
          <a:prstGeom prst="rect">
            <a:avLst/>
          </a:prstGeom>
        </p:spPr>
      </p:pic>
      <p:sp>
        <p:nvSpPr>
          <p:cNvPr name="TextBox 4" id="4"/>
          <p:cNvSpPr txBox="true"/>
          <p:nvPr/>
        </p:nvSpPr>
        <p:spPr>
          <a:xfrm rot="0">
            <a:off x="298245" y="1200545"/>
            <a:ext cx="9894908" cy="1387474"/>
          </a:xfrm>
          <a:prstGeom prst="rect">
            <a:avLst/>
          </a:prstGeom>
        </p:spPr>
        <p:txBody>
          <a:bodyPr anchor="t" rtlCol="false" tIns="0" lIns="0" bIns="0" rIns="0">
            <a:spAutoFit/>
          </a:bodyPr>
          <a:lstStyle/>
          <a:p>
            <a:pPr>
              <a:lnSpc>
                <a:spcPts val="11200"/>
              </a:lnSpc>
              <a:spcBef>
                <a:spcPct val="0"/>
              </a:spcBef>
            </a:pPr>
            <a:r>
              <a:rPr lang="en-US" sz="8000">
                <a:solidFill>
                  <a:srgbClr val="FFFFFF"/>
                </a:solidFill>
                <a:latin typeface="Neue Machina UltraBold"/>
              </a:rPr>
              <a:t>SOLUTION</a:t>
            </a:r>
          </a:p>
        </p:txBody>
      </p:sp>
      <p:pic>
        <p:nvPicPr>
          <p:cNvPr name="Picture 5" id="5"/>
          <p:cNvPicPr>
            <a:picLocks noChangeAspect="true"/>
          </p:cNvPicPr>
          <p:nvPr/>
        </p:nvPicPr>
        <p:blipFill>
          <a:blip r:embed="rId2">
            <a:alphaModFix amt="65000"/>
          </a:blip>
          <a:srcRect l="0" t="0" r="0" b="0"/>
          <a:stretch>
            <a:fillRect/>
          </a:stretch>
        </p:blipFill>
        <p:spPr>
          <a:xfrm flipH="false" flipV="false" rot="0">
            <a:off x="-2790874" y="4516630"/>
            <a:ext cx="9223562" cy="9223562"/>
          </a:xfrm>
          <a:prstGeom prst="rect">
            <a:avLst/>
          </a:prstGeom>
        </p:spPr>
      </p:pic>
      <p:sp>
        <p:nvSpPr>
          <p:cNvPr name="TextBox 6" id="6"/>
          <p:cNvSpPr txBox="true"/>
          <p:nvPr/>
        </p:nvSpPr>
        <p:spPr>
          <a:xfrm rot="0">
            <a:off x="298245" y="2851974"/>
            <a:ext cx="8073855" cy="6983451"/>
          </a:xfrm>
          <a:prstGeom prst="rect">
            <a:avLst/>
          </a:prstGeom>
        </p:spPr>
        <p:txBody>
          <a:bodyPr anchor="t" rtlCol="false" tIns="0" lIns="0" bIns="0" rIns="0">
            <a:spAutoFit/>
          </a:bodyPr>
          <a:lstStyle/>
          <a:p>
            <a:pPr algn="l" marL="0" indent="0" lvl="0">
              <a:lnSpc>
                <a:spcPts val="5096"/>
              </a:lnSpc>
              <a:spcBef>
                <a:spcPct val="0"/>
              </a:spcBef>
            </a:pPr>
            <a:r>
              <a:rPr lang="en-US" sz="3069">
                <a:solidFill>
                  <a:srgbClr val="FFFFFF"/>
                </a:solidFill>
                <a:latin typeface="Rubik"/>
              </a:rPr>
              <a:t>Our web-app aims to solve this problem - designed to present all information in a structured and centralised manner. Ranging from history and analysis of past performance to reliable predictions about future dips and rises, this covers them all. Adding on top of these, handy tools like real time value, local currency conversions, monitor of top performing currencies, and other performance statistics are also integrated.</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10002B"/>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alphaModFix amt="65000"/>
          </a:blip>
          <a:srcRect l="0" t="0" r="0" b="0"/>
          <a:stretch>
            <a:fillRect/>
          </a:stretch>
        </p:blipFill>
        <p:spPr>
          <a:xfrm flipH="false" flipV="false" rot="0">
            <a:off x="11654168" y="-2926318"/>
            <a:ext cx="9223562" cy="9223562"/>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0">
            <a:off x="10040430" y="1953662"/>
            <a:ext cx="7218870" cy="6379676"/>
          </a:xfrm>
          <a:prstGeom prst="rect">
            <a:avLst/>
          </a:prstGeom>
        </p:spPr>
      </p:pic>
      <p:pic>
        <p:nvPicPr>
          <p:cNvPr name="Picture 4" id="4"/>
          <p:cNvPicPr>
            <a:picLocks noChangeAspect="true"/>
          </p:cNvPicPr>
          <p:nvPr/>
        </p:nvPicPr>
        <p:blipFill>
          <a:blip r:embed="rId2">
            <a:alphaModFix amt="65000"/>
          </a:blip>
          <a:srcRect l="0" t="0" r="0" b="0"/>
          <a:stretch>
            <a:fillRect/>
          </a:stretch>
        </p:blipFill>
        <p:spPr>
          <a:xfrm flipH="false" flipV="false" rot="0">
            <a:off x="-3096761" y="4646519"/>
            <a:ext cx="9223562" cy="9223562"/>
          </a:xfrm>
          <a:prstGeom prst="rect">
            <a:avLst/>
          </a:prstGeom>
        </p:spPr>
      </p:pic>
      <p:sp>
        <p:nvSpPr>
          <p:cNvPr name="TextBox 5" id="5"/>
          <p:cNvSpPr txBox="true"/>
          <p:nvPr/>
        </p:nvSpPr>
        <p:spPr>
          <a:xfrm rot="0">
            <a:off x="1056969" y="1477668"/>
            <a:ext cx="8115300" cy="2282825"/>
          </a:xfrm>
          <a:prstGeom prst="rect">
            <a:avLst/>
          </a:prstGeom>
        </p:spPr>
        <p:txBody>
          <a:bodyPr anchor="t" rtlCol="false" tIns="0" lIns="0" bIns="0" rIns="0">
            <a:spAutoFit/>
          </a:bodyPr>
          <a:lstStyle/>
          <a:p>
            <a:pPr>
              <a:lnSpc>
                <a:spcPts val="9100"/>
              </a:lnSpc>
              <a:spcBef>
                <a:spcPct val="0"/>
              </a:spcBef>
            </a:pPr>
            <a:r>
              <a:rPr lang="en-US" sz="6500">
                <a:solidFill>
                  <a:srgbClr val="FFFFFF"/>
                </a:solidFill>
                <a:latin typeface="Neue Machina UltraBold"/>
              </a:rPr>
              <a:t>TECHNOLOGY USED</a:t>
            </a:r>
          </a:p>
        </p:txBody>
      </p:sp>
      <p:sp>
        <p:nvSpPr>
          <p:cNvPr name="TextBox 6" id="6"/>
          <p:cNvSpPr txBox="true"/>
          <p:nvPr/>
        </p:nvSpPr>
        <p:spPr>
          <a:xfrm rot="0">
            <a:off x="1028700" y="4039843"/>
            <a:ext cx="7610591" cy="6896052"/>
          </a:xfrm>
          <a:prstGeom prst="rect">
            <a:avLst/>
          </a:prstGeom>
        </p:spPr>
        <p:txBody>
          <a:bodyPr anchor="t" rtlCol="false" tIns="0" lIns="0" bIns="0" rIns="0">
            <a:spAutoFit/>
          </a:bodyPr>
          <a:lstStyle/>
          <a:p>
            <a:pPr>
              <a:lnSpc>
                <a:spcPts val="3535"/>
              </a:lnSpc>
            </a:pPr>
          </a:p>
          <a:p>
            <a:pPr marL="662812" indent="-331406" lvl="1">
              <a:lnSpc>
                <a:spcPts val="4942"/>
              </a:lnSpc>
              <a:buFont typeface="Arial"/>
              <a:buChar char="•"/>
            </a:pPr>
            <a:r>
              <a:rPr lang="en-US" sz="3069">
                <a:solidFill>
                  <a:srgbClr val="FFFFFF"/>
                </a:solidFill>
                <a:latin typeface="Rubik"/>
              </a:rPr>
              <a:t>REACT JS</a:t>
            </a:r>
          </a:p>
          <a:p>
            <a:pPr>
              <a:lnSpc>
                <a:spcPts val="4942"/>
              </a:lnSpc>
            </a:pPr>
          </a:p>
          <a:p>
            <a:pPr marL="662812" indent="-331406" lvl="1">
              <a:lnSpc>
                <a:spcPts val="4942"/>
              </a:lnSpc>
              <a:buFont typeface="Arial"/>
              <a:buChar char="•"/>
            </a:pPr>
            <a:r>
              <a:rPr lang="en-US" sz="3069">
                <a:solidFill>
                  <a:srgbClr val="FFFFFF"/>
                </a:solidFill>
                <a:latin typeface="Rubik"/>
              </a:rPr>
              <a:t>MATERIAL UI</a:t>
            </a:r>
          </a:p>
          <a:p>
            <a:pPr>
              <a:lnSpc>
                <a:spcPts val="4942"/>
              </a:lnSpc>
            </a:pPr>
          </a:p>
          <a:p>
            <a:pPr marL="662812" indent="-331406" lvl="1">
              <a:lnSpc>
                <a:spcPts val="4942"/>
              </a:lnSpc>
              <a:buFont typeface="Arial"/>
              <a:buChar char="•"/>
            </a:pPr>
            <a:r>
              <a:rPr lang="en-US" sz="3069">
                <a:solidFill>
                  <a:srgbClr val="FFFFFF"/>
                </a:solidFill>
                <a:latin typeface="Rubik"/>
              </a:rPr>
              <a:t>CHART JS</a:t>
            </a:r>
          </a:p>
          <a:p>
            <a:pPr>
              <a:lnSpc>
                <a:spcPts val="4942"/>
              </a:lnSpc>
            </a:pPr>
          </a:p>
          <a:p>
            <a:pPr marL="662812" indent="-331406" lvl="1">
              <a:lnSpc>
                <a:spcPts val="4942"/>
              </a:lnSpc>
              <a:buFont typeface="Arial"/>
              <a:buChar char="•"/>
            </a:pPr>
            <a:r>
              <a:rPr lang="en-US" sz="3069">
                <a:solidFill>
                  <a:srgbClr val="FFFFFF"/>
                </a:solidFill>
                <a:latin typeface="Rubik"/>
              </a:rPr>
              <a:t>CSS</a:t>
            </a:r>
          </a:p>
          <a:p>
            <a:pPr>
              <a:lnSpc>
                <a:spcPts val="4942"/>
              </a:lnSpc>
            </a:pPr>
          </a:p>
          <a:p>
            <a:pPr marL="662812" indent="-331406" lvl="1">
              <a:lnSpc>
                <a:spcPts val="4942"/>
              </a:lnSpc>
              <a:buFont typeface="Arial"/>
              <a:buChar char="•"/>
            </a:pPr>
            <a:r>
              <a:rPr lang="en-US" sz="3069">
                <a:solidFill>
                  <a:srgbClr val="FFFFFF"/>
                </a:solidFill>
                <a:latin typeface="Rubik"/>
              </a:rPr>
              <a:t>JAVASCRIPT</a:t>
            </a:r>
          </a:p>
          <a:p>
            <a:pPr>
              <a:lnSpc>
                <a:spcPts val="3535"/>
              </a:lnSpc>
            </a:pPr>
          </a:p>
          <a:p>
            <a:pPr>
              <a:lnSpc>
                <a:spcPts val="3535"/>
              </a:lnSpc>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10002B"/>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alphaModFix amt="65000"/>
          </a:blip>
          <a:srcRect l="0" t="0" r="0" b="0"/>
          <a:stretch>
            <a:fillRect/>
          </a:stretch>
        </p:blipFill>
        <p:spPr>
          <a:xfrm flipH="false" flipV="false" rot="0">
            <a:off x="12468211" y="-3127342"/>
            <a:ext cx="9223562" cy="9223562"/>
          </a:xfrm>
          <a:prstGeom prst="rect">
            <a:avLst/>
          </a:prstGeom>
        </p:spPr>
      </p:pic>
      <p:pic>
        <p:nvPicPr>
          <p:cNvPr name="Picture 3" id="3"/>
          <p:cNvPicPr>
            <a:picLocks noChangeAspect="true"/>
          </p:cNvPicPr>
          <p:nvPr/>
        </p:nvPicPr>
        <p:blipFill>
          <a:blip r:embed="rId2">
            <a:alphaModFix amt="65000"/>
          </a:blip>
          <a:srcRect l="0" t="0" r="0" b="0"/>
          <a:stretch>
            <a:fillRect/>
          </a:stretch>
        </p:blipFill>
        <p:spPr>
          <a:xfrm flipH="false" flipV="false" rot="0">
            <a:off x="-3399031" y="3880706"/>
            <a:ext cx="9223562" cy="9223562"/>
          </a:xfrm>
          <a:prstGeom prst="rect">
            <a:avLst/>
          </a:prstGeom>
        </p:spPr>
      </p:pic>
      <p:pic>
        <p:nvPicPr>
          <p:cNvPr name="Picture 4" id="4"/>
          <p:cNvPicPr>
            <a:picLocks noChangeAspect="true"/>
          </p:cNvPicPr>
          <p:nvPr/>
        </p:nvPicPr>
        <p:blipFill>
          <a:blip r:embed="rId3"/>
          <a:srcRect l="3214" t="2247" r="0" b="272"/>
          <a:stretch>
            <a:fillRect/>
          </a:stretch>
        </p:blipFill>
        <p:spPr>
          <a:xfrm flipH="false" flipV="false" rot="0">
            <a:off x="3662110" y="2346972"/>
            <a:ext cx="11677114" cy="7309377"/>
          </a:xfrm>
          <a:prstGeom prst="rect">
            <a:avLst/>
          </a:prstGeom>
        </p:spPr>
      </p:pic>
      <p:sp>
        <p:nvSpPr>
          <p:cNvPr name="TextBox 5" id="5"/>
          <p:cNvSpPr txBox="true"/>
          <p:nvPr/>
        </p:nvSpPr>
        <p:spPr>
          <a:xfrm rot="0">
            <a:off x="1028700" y="885825"/>
            <a:ext cx="6828909" cy="1130300"/>
          </a:xfrm>
          <a:prstGeom prst="rect">
            <a:avLst/>
          </a:prstGeom>
        </p:spPr>
        <p:txBody>
          <a:bodyPr anchor="t" rtlCol="false" tIns="0" lIns="0" bIns="0" rIns="0">
            <a:spAutoFit/>
          </a:bodyPr>
          <a:lstStyle/>
          <a:p>
            <a:pPr>
              <a:lnSpc>
                <a:spcPts val="9100"/>
              </a:lnSpc>
              <a:spcBef>
                <a:spcPct val="0"/>
              </a:spcBef>
            </a:pPr>
            <a:r>
              <a:rPr lang="en-US" sz="6500">
                <a:solidFill>
                  <a:srgbClr val="FFFFFF"/>
                </a:solidFill>
                <a:latin typeface="Neue Machina UltraBold"/>
              </a:rPr>
              <a:t>FLOWCHART</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10002B"/>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alphaModFix amt="65000"/>
          </a:blip>
          <a:srcRect l="0" t="0" r="0" b="0"/>
          <a:stretch>
            <a:fillRect/>
          </a:stretch>
        </p:blipFill>
        <p:spPr>
          <a:xfrm flipH="false" flipV="false" rot="0">
            <a:off x="11654168" y="-2926318"/>
            <a:ext cx="9223562" cy="9223562"/>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0">
            <a:off x="10040430" y="1953662"/>
            <a:ext cx="7218870" cy="6379676"/>
          </a:xfrm>
          <a:prstGeom prst="rect">
            <a:avLst/>
          </a:prstGeom>
        </p:spPr>
      </p:pic>
      <p:pic>
        <p:nvPicPr>
          <p:cNvPr name="Picture 4" id="4"/>
          <p:cNvPicPr>
            <a:picLocks noChangeAspect="true"/>
          </p:cNvPicPr>
          <p:nvPr/>
        </p:nvPicPr>
        <p:blipFill>
          <a:blip r:embed="rId2">
            <a:alphaModFix amt="65000"/>
          </a:blip>
          <a:srcRect l="0" t="0" r="0" b="0"/>
          <a:stretch>
            <a:fillRect/>
          </a:stretch>
        </p:blipFill>
        <p:spPr>
          <a:xfrm flipH="false" flipV="false" rot="0">
            <a:off x="-3096761" y="4646519"/>
            <a:ext cx="9223562" cy="9223562"/>
          </a:xfrm>
          <a:prstGeom prst="rect">
            <a:avLst/>
          </a:prstGeom>
        </p:spPr>
      </p:pic>
      <p:sp>
        <p:nvSpPr>
          <p:cNvPr name="TextBox 5" id="5"/>
          <p:cNvSpPr txBox="true"/>
          <p:nvPr/>
        </p:nvSpPr>
        <p:spPr>
          <a:xfrm rot="0">
            <a:off x="813484" y="1542588"/>
            <a:ext cx="8115300" cy="1130300"/>
          </a:xfrm>
          <a:prstGeom prst="rect">
            <a:avLst/>
          </a:prstGeom>
        </p:spPr>
        <p:txBody>
          <a:bodyPr anchor="t" rtlCol="false" tIns="0" lIns="0" bIns="0" rIns="0">
            <a:spAutoFit/>
          </a:bodyPr>
          <a:lstStyle/>
          <a:p>
            <a:pPr>
              <a:lnSpc>
                <a:spcPts val="9100"/>
              </a:lnSpc>
              <a:spcBef>
                <a:spcPct val="0"/>
              </a:spcBef>
            </a:pPr>
            <a:r>
              <a:rPr lang="en-US" sz="6500">
                <a:solidFill>
                  <a:srgbClr val="FFFFFF"/>
                </a:solidFill>
                <a:latin typeface="Neue Machina UltraBold"/>
              </a:rPr>
              <a:t>APPLICATION</a:t>
            </a:r>
          </a:p>
        </p:txBody>
      </p:sp>
      <p:sp>
        <p:nvSpPr>
          <p:cNvPr name="TextBox 6" id="6"/>
          <p:cNvSpPr txBox="true"/>
          <p:nvPr/>
        </p:nvSpPr>
        <p:spPr>
          <a:xfrm rot="0">
            <a:off x="480859" y="3057010"/>
            <a:ext cx="7624298" cy="7530421"/>
          </a:xfrm>
          <a:prstGeom prst="rect">
            <a:avLst/>
          </a:prstGeom>
        </p:spPr>
        <p:txBody>
          <a:bodyPr anchor="t" rtlCol="false" tIns="0" lIns="0" bIns="0" rIns="0">
            <a:spAutoFit/>
          </a:bodyPr>
          <a:lstStyle/>
          <a:p>
            <a:pPr marL="662812" indent="-331406" lvl="1">
              <a:lnSpc>
                <a:spcPts val="4942"/>
              </a:lnSpc>
              <a:buFont typeface="Arial"/>
              <a:buChar char="•"/>
            </a:pPr>
            <a:r>
              <a:rPr lang="en-US" sz="3069">
                <a:solidFill>
                  <a:srgbClr val="FFFFFF"/>
                </a:solidFill>
                <a:latin typeface="Rubik"/>
              </a:rPr>
              <a:t>Allows to track the total amount and value of  cryptocurrencies across various wallets.</a:t>
            </a:r>
          </a:p>
          <a:p>
            <a:pPr>
              <a:lnSpc>
                <a:spcPts val="4942"/>
              </a:lnSpc>
            </a:pPr>
          </a:p>
          <a:p>
            <a:pPr marL="662812" indent="-331406" lvl="1">
              <a:lnSpc>
                <a:spcPts val="4942"/>
              </a:lnSpc>
              <a:buFont typeface="Arial"/>
              <a:buChar char="•"/>
            </a:pPr>
            <a:r>
              <a:rPr lang="en-US" sz="3069">
                <a:solidFill>
                  <a:srgbClr val="FFFFFF"/>
                </a:solidFill>
                <a:latin typeface="Rubik"/>
              </a:rPr>
              <a:t>This web app let you track historic transactions, their worth, and destinations or sources. </a:t>
            </a:r>
          </a:p>
          <a:p>
            <a:pPr>
              <a:lnSpc>
                <a:spcPts val="4942"/>
              </a:lnSpc>
            </a:pPr>
          </a:p>
          <a:p>
            <a:pPr marL="662812" indent="-331406" lvl="1">
              <a:lnSpc>
                <a:spcPts val="4942"/>
              </a:lnSpc>
              <a:buFont typeface="Arial"/>
              <a:buChar char="•"/>
            </a:pPr>
            <a:r>
              <a:rPr lang="en-US" sz="3069">
                <a:solidFill>
                  <a:srgbClr val="FFFFFF"/>
                </a:solidFill>
                <a:latin typeface="Rubik"/>
              </a:rPr>
              <a:t>This web app also give the actual live price of any cryptocurrencies .</a:t>
            </a:r>
          </a:p>
          <a:p>
            <a:pPr>
              <a:lnSpc>
                <a:spcPts val="3541"/>
              </a:lnSpc>
            </a:pPr>
          </a:p>
          <a:p>
            <a:pPr>
              <a:lnSpc>
                <a:spcPts val="3541"/>
              </a:lnSpc>
            </a:pPr>
          </a:p>
          <a:p>
            <a:pPr>
              <a:lnSpc>
                <a:spcPts val="3541"/>
              </a:lnSpc>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10002B"/>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alphaModFix amt="65000"/>
          </a:blip>
          <a:srcRect l="0" t="0" r="0" b="0"/>
          <a:stretch>
            <a:fillRect/>
          </a:stretch>
        </p:blipFill>
        <p:spPr>
          <a:xfrm flipH="false" flipV="false" rot="0">
            <a:off x="11654168" y="-2926318"/>
            <a:ext cx="9223562" cy="9223562"/>
          </a:xfrm>
          <a:prstGeom prst="rect">
            <a:avLst/>
          </a:prstGeom>
        </p:spPr>
      </p:pic>
      <p:pic>
        <p:nvPicPr>
          <p:cNvPr name="Picture 3" id="3"/>
          <p:cNvPicPr>
            <a:picLocks noChangeAspect="true"/>
          </p:cNvPicPr>
          <p:nvPr/>
        </p:nvPicPr>
        <p:blipFill>
          <a:blip r:embed="rId2">
            <a:alphaModFix amt="65000"/>
          </a:blip>
          <a:srcRect l="0" t="0" r="0" b="0"/>
          <a:stretch>
            <a:fillRect/>
          </a:stretch>
        </p:blipFill>
        <p:spPr>
          <a:xfrm flipH="false" flipV="false" rot="0">
            <a:off x="-3096761" y="4646519"/>
            <a:ext cx="9223562" cy="9223562"/>
          </a:xfrm>
          <a:prstGeom prst="rect">
            <a:avLst/>
          </a:prstGeom>
        </p:spPr>
      </p:pic>
      <p:pic>
        <p:nvPicPr>
          <p:cNvPr name="Picture 4" id="4"/>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11654168" y="1028700"/>
            <a:ext cx="5414211" cy="4114800"/>
          </a:xfrm>
          <a:prstGeom prst="rect">
            <a:avLst/>
          </a:prstGeom>
        </p:spPr>
      </p:pic>
      <p:sp>
        <p:nvSpPr>
          <p:cNvPr name="TextBox 5" id="5"/>
          <p:cNvSpPr txBox="true"/>
          <p:nvPr/>
        </p:nvSpPr>
        <p:spPr>
          <a:xfrm rot="0">
            <a:off x="526362" y="3330810"/>
            <a:ext cx="10366265" cy="6164745"/>
          </a:xfrm>
          <a:prstGeom prst="rect">
            <a:avLst/>
          </a:prstGeom>
        </p:spPr>
        <p:txBody>
          <a:bodyPr anchor="t" rtlCol="false" tIns="0" lIns="0" bIns="0" rIns="0">
            <a:spAutoFit/>
          </a:bodyPr>
          <a:lstStyle/>
          <a:p>
            <a:pPr>
              <a:lnSpc>
                <a:spcPts val="4942"/>
              </a:lnSpc>
            </a:pPr>
            <a:r>
              <a:rPr lang="en-US" sz="3069">
                <a:solidFill>
                  <a:srgbClr val="FFFFFF"/>
                </a:solidFill>
                <a:latin typeface="Rubik"/>
              </a:rPr>
              <a:t>The crypto based web-app has a wide scope in the upcoming world as the awareness regarding the cryptocurrency investments is increasing day by day therefore people are more lean towards these cryptos and want to make better investments in these, this webapp can find applications in the stock markets and crypto transactions as well as can be used by various industries and tech giants to make profit and boost the growth of their company and the economy by making a fruitful and profitable investments.</a:t>
            </a:r>
          </a:p>
        </p:txBody>
      </p:sp>
      <p:pic>
        <p:nvPicPr>
          <p:cNvPr name="Picture 6" id="6"/>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0">
            <a:off x="13503890" y="5642692"/>
            <a:ext cx="2762060" cy="4114800"/>
          </a:xfrm>
          <a:prstGeom prst="rect">
            <a:avLst/>
          </a:prstGeom>
        </p:spPr>
      </p:pic>
      <p:sp>
        <p:nvSpPr>
          <p:cNvPr name="TextBox 7" id="7"/>
          <p:cNvSpPr txBox="true"/>
          <p:nvPr/>
        </p:nvSpPr>
        <p:spPr>
          <a:xfrm rot="0">
            <a:off x="526362" y="1477668"/>
            <a:ext cx="8115300" cy="1130300"/>
          </a:xfrm>
          <a:prstGeom prst="rect">
            <a:avLst/>
          </a:prstGeom>
        </p:spPr>
        <p:txBody>
          <a:bodyPr anchor="t" rtlCol="false" tIns="0" lIns="0" bIns="0" rIns="0">
            <a:spAutoFit/>
          </a:bodyPr>
          <a:lstStyle/>
          <a:p>
            <a:pPr>
              <a:lnSpc>
                <a:spcPts val="9100"/>
              </a:lnSpc>
              <a:spcBef>
                <a:spcPct val="0"/>
              </a:spcBef>
            </a:pPr>
            <a:r>
              <a:rPr lang="en-US" sz="6500">
                <a:solidFill>
                  <a:srgbClr val="FFFFFF"/>
                </a:solidFill>
                <a:latin typeface="Neue Machina UltraBold"/>
              </a:rPr>
              <a:t>FUTURE SCOPE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DAFRkOGcmiA</dc:identifier>
  <dcterms:modified xsi:type="dcterms:W3CDTF">2011-08-01T06:04:30Z</dcterms:modified>
  <cp:revision>1</cp:revision>
  <dc:title>CRYPTOCURRENCY ANALYSIS WEB APPLICATION</dc:title>
</cp:coreProperties>
</file>